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77" r:id="rId4"/>
    <p:sldId id="278" r:id="rId5"/>
    <p:sldId id="280" r:id="rId6"/>
    <p:sldId id="281" r:id="rId7"/>
    <p:sldId id="282" r:id="rId8"/>
    <p:sldId id="260" r:id="rId9"/>
    <p:sldId id="283" r:id="rId10"/>
    <p:sldId id="286" r:id="rId11"/>
    <p:sldId id="285" r:id="rId12"/>
    <p:sldId id="289" r:id="rId13"/>
    <p:sldId id="271" r:id="rId14"/>
    <p:sldId id="290" r:id="rId15"/>
    <p:sldId id="297" r:id="rId16"/>
    <p:sldId id="298" r:id="rId17"/>
    <p:sldId id="299" r:id="rId18"/>
    <p:sldId id="300" r:id="rId19"/>
    <p:sldId id="266" r:id="rId20"/>
    <p:sldId id="265" r:id="rId21"/>
    <p:sldId id="292" r:id="rId22"/>
    <p:sldId id="293" r:id="rId23"/>
    <p:sldId id="291" r:id="rId24"/>
    <p:sldId id="263" r:id="rId25"/>
    <p:sldId id="264" r:id="rId26"/>
    <p:sldId id="287" r:id="rId27"/>
    <p:sldId id="294" r:id="rId28"/>
    <p:sldId id="295" r:id="rId29"/>
    <p:sldId id="268" r:id="rId30"/>
    <p:sldId id="269" r:id="rId31"/>
    <p:sldId id="272" r:id="rId32"/>
    <p:sldId id="273" r:id="rId33"/>
    <p:sldId id="274" r:id="rId34"/>
    <p:sldId id="27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6DB29"/>
    <a:srgbClr val="29B21E"/>
    <a:srgbClr val="68CD03"/>
    <a:srgbClr val="E75E47"/>
    <a:srgbClr val="F10F35"/>
    <a:srgbClr val="FF3399"/>
    <a:srgbClr val="FF0066"/>
    <a:srgbClr val="CC00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p:cViewPr varScale="1">
        <p:scale>
          <a:sx n="74" d="100"/>
          <a:sy n="74" d="100"/>
        </p:scale>
        <p:origin x="108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tx>
            <c:strRef>
              <c:f>Sayfa1!$B$1</c:f>
              <c:strCache>
                <c:ptCount val="1"/>
                <c:pt idx="0">
                  <c:v>BENİM BİR GÜNÜM</c:v>
                </c:pt>
              </c:strCache>
            </c:strRef>
          </c:tx>
          <c:dPt>
            <c:idx val="0"/>
            <c:bubble3D val="0"/>
            <c:spPr>
              <a:solidFill>
                <a:srgbClr val="66FFFF"/>
              </a:solidFill>
            </c:spPr>
          </c:dPt>
          <c:dPt>
            <c:idx val="1"/>
            <c:bubble3D val="0"/>
            <c:spPr>
              <a:solidFill>
                <a:srgbClr val="FF3399"/>
              </a:solidFill>
            </c:spPr>
          </c:dPt>
          <c:dPt>
            <c:idx val="2"/>
            <c:bubble3D val="0"/>
            <c:spPr>
              <a:solidFill>
                <a:srgbClr val="36DB29"/>
              </a:solidFill>
            </c:spPr>
          </c:dPt>
          <c:dPt>
            <c:idx val="3"/>
            <c:bubble3D val="0"/>
            <c:spPr>
              <a:solidFill>
                <a:srgbClr val="F10F35"/>
              </a:solidFill>
            </c:spPr>
          </c:dPt>
          <c:dPt>
            <c:idx val="5"/>
            <c:bubble3D val="0"/>
            <c:spPr>
              <a:solidFill>
                <a:srgbClr val="E75E47"/>
              </a:solidFill>
            </c:spPr>
          </c:dPt>
          <c:cat>
            <c:strRef>
              <c:f>Sayfa1!$A$2:$A$7</c:f>
              <c:strCache>
                <c:ptCount val="6"/>
                <c:pt idx="0">
                  <c:v>UYKU</c:v>
                </c:pt>
                <c:pt idx="1">
                  <c:v>OYUN</c:v>
                </c:pt>
                <c:pt idx="2">
                  <c:v>OKUL</c:v>
                </c:pt>
                <c:pt idx="3">
                  <c:v>DERS</c:v>
                </c:pt>
                <c:pt idx="4">
                  <c:v>YEMEK</c:v>
                </c:pt>
                <c:pt idx="5">
                  <c:v>KİTAP OKUMA</c:v>
                </c:pt>
              </c:strCache>
            </c:strRef>
          </c:cat>
          <c:val>
            <c:numRef>
              <c:f>Sayfa1!$B$2:$B$7</c:f>
              <c:numCache>
                <c:formatCode>General</c:formatCode>
                <c:ptCount val="6"/>
                <c:pt idx="0">
                  <c:v>5</c:v>
                </c:pt>
                <c:pt idx="1">
                  <c:v>1.2</c:v>
                </c:pt>
                <c:pt idx="2">
                  <c:v>4.5</c:v>
                </c:pt>
                <c:pt idx="3">
                  <c:v>1.2</c:v>
                </c:pt>
                <c:pt idx="4">
                  <c:v>1.2</c:v>
                </c:pt>
                <c:pt idx="5">
                  <c:v>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0.44923</cdr:x>
      <cdr:y>0.30632</cdr:y>
    </cdr:from>
    <cdr:to>
      <cdr:x>0.68078</cdr:x>
      <cdr:y>0.53151</cdr:y>
    </cdr:to>
    <cdr:sp macro="" textlink="">
      <cdr:nvSpPr>
        <cdr:cNvPr id="2" name="1 Metin kutusu"/>
        <cdr:cNvSpPr txBox="1"/>
      </cdr:nvSpPr>
      <cdr:spPr>
        <a:xfrm xmlns:a="http://schemas.openxmlformats.org/drawingml/2006/main">
          <a:off x="4107725" y="1756227"/>
          <a:ext cx="2117298" cy="1291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dirty="0" smtClean="0"/>
            <a:t>8 saat uyku</a:t>
          </a:r>
          <a:endParaRPr lang="tr-TR" sz="3600" dirty="0"/>
        </a:p>
      </cdr:txBody>
    </cdr:sp>
  </cdr:relSizeAnchor>
  <cdr:relSizeAnchor xmlns:cdr="http://schemas.openxmlformats.org/drawingml/2006/chartDrawing">
    <cdr:from>
      <cdr:x>0.16925</cdr:x>
      <cdr:y>0.55263</cdr:y>
    </cdr:from>
    <cdr:to>
      <cdr:x>0.36613</cdr:x>
      <cdr:y>0.76614</cdr:y>
    </cdr:to>
    <cdr:sp macro="" textlink="">
      <cdr:nvSpPr>
        <cdr:cNvPr id="3" name="2 Metin kutusu"/>
        <cdr:cNvSpPr txBox="1"/>
      </cdr:nvSpPr>
      <cdr:spPr>
        <a:xfrm xmlns:a="http://schemas.openxmlformats.org/drawingml/2006/main">
          <a:off x="1547664" y="3168352"/>
          <a:ext cx="1800200" cy="1224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0.1535</cdr:x>
      <cdr:y>0.59031</cdr:y>
    </cdr:from>
    <cdr:to>
      <cdr:x>0.51575</cdr:x>
      <cdr:y>0.85406</cdr:y>
    </cdr:to>
    <cdr:sp macro="" textlink="">
      <cdr:nvSpPr>
        <cdr:cNvPr id="4" name="3 Metin kutusu"/>
        <cdr:cNvSpPr txBox="1"/>
      </cdr:nvSpPr>
      <cdr:spPr>
        <a:xfrm xmlns:a="http://schemas.openxmlformats.org/drawingml/2006/main">
          <a:off x="1403648" y="3384376"/>
          <a:ext cx="3312368" cy="1512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dirty="0" smtClean="0"/>
            <a:t>7 saat okul</a:t>
          </a:r>
          <a:endParaRPr lang="tr-TR" sz="3600" dirty="0"/>
        </a:p>
      </cdr:txBody>
    </cdr:sp>
  </cdr:relSizeAnchor>
  <cdr:relSizeAnchor xmlns:cdr="http://schemas.openxmlformats.org/drawingml/2006/chartDrawing">
    <cdr:from>
      <cdr:x>0.12201</cdr:x>
      <cdr:y>0.36423</cdr:y>
    </cdr:from>
    <cdr:to>
      <cdr:x>0.311</cdr:x>
      <cdr:y>0.50239</cdr:y>
    </cdr:to>
    <cdr:sp macro="" textlink="">
      <cdr:nvSpPr>
        <cdr:cNvPr id="5" name="4 Metin kutusu"/>
        <cdr:cNvSpPr txBox="1"/>
      </cdr:nvSpPr>
      <cdr:spPr>
        <a:xfrm xmlns:a="http://schemas.openxmlformats.org/drawingml/2006/main">
          <a:off x="1115616" y="2088232"/>
          <a:ext cx="1728192"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400" dirty="0" smtClean="0"/>
            <a:t>2 saat ders</a:t>
          </a:r>
          <a:endParaRPr lang="tr-TR" sz="2400" dirty="0"/>
        </a:p>
      </cdr:txBody>
    </cdr:sp>
  </cdr:relSizeAnchor>
  <cdr:relSizeAnchor xmlns:cdr="http://schemas.openxmlformats.org/drawingml/2006/chartDrawing">
    <cdr:from>
      <cdr:x>0.20329</cdr:x>
      <cdr:y>0.16979</cdr:y>
    </cdr:from>
    <cdr:to>
      <cdr:x>0.32929</cdr:x>
      <cdr:y>0.44611</cdr:y>
    </cdr:to>
    <cdr:sp macro="" textlink="">
      <cdr:nvSpPr>
        <cdr:cNvPr id="6" name="5 Metin kutusu"/>
        <cdr:cNvSpPr txBox="1"/>
      </cdr:nvSpPr>
      <cdr:spPr>
        <a:xfrm xmlns:a="http://schemas.openxmlformats.org/drawingml/2006/main" rot="2859450">
          <a:off x="1642875" y="1189497"/>
          <a:ext cx="1584176"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400" dirty="0" smtClean="0"/>
            <a:t>2 saat yemek</a:t>
          </a:r>
          <a:endParaRPr lang="tr-TR" sz="2400" dirty="0"/>
        </a:p>
      </cdr:txBody>
    </cdr:sp>
  </cdr:relSizeAnchor>
  <cdr:relSizeAnchor xmlns:cdr="http://schemas.openxmlformats.org/drawingml/2006/chartDrawing">
    <cdr:from>
      <cdr:x>0.311</cdr:x>
      <cdr:y>0.0628</cdr:y>
    </cdr:from>
    <cdr:to>
      <cdr:x>0.42125</cdr:x>
      <cdr:y>0.36423</cdr:y>
    </cdr:to>
    <cdr:sp macro="" textlink="">
      <cdr:nvSpPr>
        <cdr:cNvPr id="7" name="6 Metin kutusu"/>
        <cdr:cNvSpPr txBox="1"/>
      </cdr:nvSpPr>
      <cdr:spPr>
        <a:xfrm xmlns:a="http://schemas.openxmlformats.org/drawingml/2006/main">
          <a:off x="2843808" y="360040"/>
          <a:ext cx="1008112" cy="1728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smtClean="0"/>
            <a:t>1 saat kitap okuma</a:t>
          </a:r>
          <a:endParaRPr lang="tr-TR" sz="1800" dirty="0"/>
        </a:p>
      </cdr:txBody>
    </cdr:sp>
  </cdr:relSizeAnchor>
  <cdr:relSizeAnchor xmlns:cdr="http://schemas.openxmlformats.org/drawingml/2006/chartDrawing">
    <cdr:from>
      <cdr:x>0.41596</cdr:x>
      <cdr:y>0.66386</cdr:y>
    </cdr:from>
    <cdr:to>
      <cdr:x>0.60467</cdr:x>
      <cdr:y>0.86481</cdr:y>
    </cdr:to>
    <cdr:sp macro="" textlink="">
      <cdr:nvSpPr>
        <cdr:cNvPr id="8" name="7 Metin kutusu"/>
        <cdr:cNvSpPr txBox="1"/>
      </cdr:nvSpPr>
      <cdr:spPr>
        <a:xfrm xmlns:a="http://schemas.openxmlformats.org/drawingml/2006/main" rot="2422370">
          <a:off x="3803573" y="3806053"/>
          <a:ext cx="1725547"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400" dirty="0" smtClean="0"/>
            <a:t>2 saat oyun</a:t>
          </a:r>
          <a:endParaRPr lang="tr-TR" sz="24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19.10.2020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19.10.2020</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19.10.2020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19.10.2020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19.10.2020</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19.10.2020</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19.10.2020</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19.10.2020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547664" y="260648"/>
            <a:ext cx="7920880" cy="624786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0000" b="1" cap="none" spc="0" dirty="0" smtClean="0">
                <a:ln w="11430"/>
                <a:solidFill>
                  <a:srgbClr val="FF66FF"/>
                </a:solidFill>
                <a:effectLst>
                  <a:outerShdw blurRad="50800" dist="39000" dir="5460000" algn="tl">
                    <a:srgbClr val="000000">
                      <a:alpha val="38000"/>
                    </a:srgbClr>
                  </a:outerShdw>
                </a:effectLst>
              </a:rPr>
              <a:t>ZAMAN </a:t>
            </a:r>
          </a:p>
          <a:p>
            <a:pPr algn="ctr"/>
            <a:r>
              <a:rPr lang="tr-TR" sz="10000" b="1" cap="none" spc="0" dirty="0" smtClean="0">
                <a:ln w="11430"/>
                <a:solidFill>
                  <a:srgbClr val="FF66FF"/>
                </a:solidFill>
                <a:effectLst>
                  <a:outerShdw blurRad="50800" dist="39000" dir="5460000" algn="tl">
                    <a:srgbClr val="000000">
                      <a:alpha val="38000"/>
                    </a:srgbClr>
                  </a:outerShdw>
                </a:effectLst>
              </a:rPr>
              <a:t>ve </a:t>
            </a:r>
          </a:p>
          <a:p>
            <a:pPr algn="ctr"/>
            <a:r>
              <a:rPr lang="tr-TR" sz="10000" b="1" dirty="0" smtClean="0">
                <a:ln w="11430"/>
                <a:solidFill>
                  <a:srgbClr val="FF66FF"/>
                </a:solidFill>
                <a:effectLst>
                  <a:outerShdw blurRad="50800" dist="39000" dir="5460000" algn="tl">
                    <a:srgbClr val="000000">
                      <a:alpha val="38000"/>
                    </a:srgbClr>
                  </a:outerShdw>
                </a:effectLst>
              </a:rPr>
              <a:t>ZAMAN </a:t>
            </a:r>
            <a:endParaRPr lang="tr-TR" sz="10000" b="1" cap="none" spc="0" dirty="0" smtClean="0">
              <a:ln w="11430"/>
              <a:solidFill>
                <a:srgbClr val="FF66FF"/>
              </a:solidFill>
              <a:effectLst>
                <a:outerShdw blurRad="50800" dist="39000" dir="5460000" algn="tl">
                  <a:srgbClr val="000000">
                    <a:alpha val="38000"/>
                  </a:srgbClr>
                </a:outerShdw>
              </a:effectLst>
            </a:endParaRPr>
          </a:p>
          <a:p>
            <a:pPr algn="ctr"/>
            <a:r>
              <a:rPr lang="tr-TR" sz="10000" b="1" cap="none" spc="0" dirty="0" smtClean="0">
                <a:ln w="11430"/>
                <a:solidFill>
                  <a:srgbClr val="FF66FF"/>
                </a:solidFill>
                <a:effectLst>
                  <a:outerShdw blurRad="50800" dist="39000" dir="5460000" algn="tl">
                    <a:srgbClr val="000000">
                      <a:alpha val="38000"/>
                    </a:srgbClr>
                  </a:outerShdw>
                </a:effectLst>
              </a:rPr>
              <a:t>YÖNETİMİ</a:t>
            </a:r>
            <a:endParaRPr lang="tr-TR" sz="10000" b="1" cap="none" spc="0" dirty="0">
              <a:ln w="11430"/>
              <a:solidFill>
                <a:srgbClr val="FF66FF"/>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260648"/>
            <a:ext cx="7467600" cy="4873752"/>
          </a:xfrm>
        </p:spPr>
        <p:txBody>
          <a:bodyPr/>
          <a:lstStyle/>
          <a:p>
            <a:pPr algn="ctr">
              <a:buNone/>
            </a:pPr>
            <a:r>
              <a:rPr lang="tr-TR" dirty="0" smtClean="0"/>
              <a:t>		En sevdiğiniz rengi, en sevdiğiniz şarkıları bilmek midir kendini tanımak? Aslına bakarsanız hayır. Bunlar her ne kadar size ip uçları verse de aslında kendini tanımak çok daha derin anlamlar içerir.</a:t>
            </a:r>
            <a:endParaRPr lang="tr-TR" dirty="0"/>
          </a:p>
        </p:txBody>
      </p:sp>
      <p:pic>
        <p:nvPicPr>
          <p:cNvPr id="38916" name="Picture 4" descr="KENDİNİ BİLMEK- KENDİNİ TANIMAK"/>
          <p:cNvPicPr>
            <a:picLocks noChangeAspect="1" noChangeArrowheads="1"/>
          </p:cNvPicPr>
          <p:nvPr/>
        </p:nvPicPr>
        <p:blipFill>
          <a:blip r:embed="rId2" cstate="print"/>
          <a:srcRect/>
          <a:stretch>
            <a:fillRect/>
          </a:stretch>
        </p:blipFill>
        <p:spPr bwMode="auto">
          <a:xfrm>
            <a:off x="1187624" y="2204864"/>
            <a:ext cx="6948264" cy="47971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51520" y="836712"/>
            <a:ext cx="7920880" cy="4647426"/>
          </a:xfrm>
          <a:prstGeom prst="rect">
            <a:avLst/>
          </a:prstGeom>
          <a:noFill/>
        </p:spPr>
        <p:txBody>
          <a:bodyPr wrap="square" rtlCol="0">
            <a:spAutoFit/>
          </a:bodyPr>
          <a:lstStyle/>
          <a:p>
            <a:r>
              <a:rPr lang="tr-TR" sz="4000" b="1" dirty="0" smtClean="0">
                <a:solidFill>
                  <a:schemeClr val="accent2">
                    <a:lumMod val="60000"/>
                    <a:lumOff val="40000"/>
                  </a:schemeClr>
                </a:solidFill>
              </a:rPr>
              <a:t>Kendini tanıyan insan</a:t>
            </a:r>
            <a:r>
              <a:rPr lang="tr-TR" sz="4000" dirty="0" smtClean="0">
                <a:solidFill>
                  <a:schemeClr val="accent2">
                    <a:lumMod val="60000"/>
                    <a:lumOff val="40000"/>
                  </a:schemeClr>
                </a:solidFill>
              </a:rPr>
              <a:t>;</a:t>
            </a:r>
          </a:p>
          <a:p>
            <a:endParaRPr lang="tr-TR" sz="3200" dirty="0" smtClean="0"/>
          </a:p>
          <a:p>
            <a:pPr>
              <a:buFont typeface="Wingdings" pitchFamily="2" charset="2"/>
              <a:buChar char="Ø"/>
            </a:pPr>
            <a:r>
              <a:rPr lang="tr-TR" sz="3200" dirty="0" smtClean="0"/>
              <a:t> Fiziksel özelliklerini bilir.</a:t>
            </a:r>
          </a:p>
          <a:p>
            <a:pPr>
              <a:buFont typeface="Wingdings" pitchFamily="2" charset="2"/>
              <a:buChar char="Ø"/>
            </a:pPr>
            <a:r>
              <a:rPr lang="tr-TR" sz="3200" dirty="0" smtClean="0"/>
              <a:t> Duygularının, düşüncelerinin ve isteklerinin farkında olur.</a:t>
            </a:r>
          </a:p>
          <a:p>
            <a:pPr>
              <a:buFont typeface="Wingdings" pitchFamily="2" charset="2"/>
              <a:buChar char="Ø"/>
            </a:pPr>
            <a:r>
              <a:rPr lang="tr-TR" sz="3200" dirty="0" smtClean="0"/>
              <a:t> Güçlü ve zayıf yönlerini bilir.</a:t>
            </a:r>
          </a:p>
          <a:p>
            <a:pPr>
              <a:buFont typeface="Wingdings" pitchFamily="2" charset="2"/>
              <a:buChar char="Ø"/>
            </a:pPr>
            <a:r>
              <a:rPr lang="tr-TR" sz="3200" dirty="0" smtClean="0"/>
              <a:t> Yaşayacakları karşısında neler hissedeceğini, neler düşüneceğini ve nasıl davranacağını bilir.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28800"/>
            <a:ext cx="8748464" cy="4873752"/>
          </a:xfrm>
        </p:spPr>
        <p:txBody>
          <a:bodyPr/>
          <a:lstStyle/>
          <a:p>
            <a:pPr algn="ctr"/>
            <a:r>
              <a:rPr lang="tr-TR" dirty="0" smtClean="0"/>
              <a:t>    Zamanı çok iyi değerlendirmek için planlama yapmak şarttır. Hayatımızın düzenli olması için de zaman planlaması yapmak gerekir. Özellikle günlük ve haftalık işlerin planlanması ve işleri bu plana göre yönetmek verimli çalışmayı beraberinde getirir.</a:t>
            </a:r>
            <a:endParaRPr lang="tr-TR" dirty="0"/>
          </a:p>
        </p:txBody>
      </p:sp>
      <p:sp>
        <p:nvSpPr>
          <p:cNvPr id="4" name="3 Başlık"/>
          <p:cNvSpPr>
            <a:spLocks noGrp="1"/>
          </p:cNvSpPr>
          <p:nvPr>
            <p:ph type="title"/>
          </p:nvPr>
        </p:nvSpPr>
        <p:spPr>
          <a:xfrm>
            <a:off x="457200" y="494308"/>
            <a:ext cx="7467600" cy="923330"/>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Plan Hazırlama</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4 Grafik"/>
          <p:cNvGraphicFramePr/>
          <p:nvPr/>
        </p:nvGraphicFramePr>
        <p:xfrm>
          <a:off x="0" y="1124744"/>
          <a:ext cx="9144000" cy="5733256"/>
        </p:xfrm>
        <a:graphic>
          <a:graphicData uri="http://schemas.openxmlformats.org/drawingml/2006/chart">
            <c:chart xmlns:c="http://schemas.openxmlformats.org/drawingml/2006/chart" xmlns:r="http://schemas.openxmlformats.org/officeDocument/2006/relationships" r:id="rId2"/>
          </a:graphicData>
        </a:graphic>
      </p:graphicFrame>
      <p:sp>
        <p:nvSpPr>
          <p:cNvPr id="6" name="5 Dikdörtgen"/>
          <p:cNvSpPr/>
          <p:nvPr/>
        </p:nvSpPr>
        <p:spPr>
          <a:xfrm>
            <a:off x="3995936" y="247581"/>
            <a:ext cx="496855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solidFill>
                  <a:srgbClr val="FF0000"/>
                </a:solidFill>
                <a:effectLst>
                  <a:outerShdw blurRad="50800" dist="39000" dir="5460000" algn="tl">
                    <a:srgbClr val="000000">
                      <a:alpha val="38000"/>
                    </a:srgbClr>
                  </a:outerShdw>
                </a:effectLst>
              </a:rPr>
              <a:t>Benim Bir Günüm</a:t>
            </a:r>
            <a:endParaRPr lang="tr-TR" sz="5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67544" y="1700812"/>
          <a:ext cx="8064897" cy="4144857"/>
        </p:xfrm>
        <a:graphic>
          <a:graphicData uri="http://schemas.openxmlformats.org/drawingml/2006/table">
            <a:tbl>
              <a:tblPr/>
              <a:tblGrid>
                <a:gridCol w="3693639"/>
                <a:gridCol w="2109900"/>
                <a:gridCol w="2261358"/>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30 dk</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Okula Gidiş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30 </a:t>
                      </a:r>
                      <a:r>
                        <a:rPr lang="tr-TR" sz="1400" dirty="0">
                          <a:latin typeface="Times New Roman"/>
                          <a:ea typeface="Calibri"/>
                          <a:cs typeface="Times New Roman"/>
                        </a:rPr>
                        <a:t>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 Zamanı</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6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Eve Dönüş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15:00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Yemek ve Dinlenme</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15:30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1,5</a:t>
                      </a:r>
                      <a:r>
                        <a:rPr lang="tr-TR" sz="1400" baseline="0" dirty="0" smtClean="0">
                          <a:latin typeface="Times New Roman"/>
                          <a:ea typeface="Calibri"/>
                          <a:cs typeface="Times New Roman"/>
                        </a:rPr>
                        <a:t> </a:t>
                      </a:r>
                      <a:r>
                        <a:rPr lang="tr-TR" sz="1400" dirty="0" smtClean="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Ödevler</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Akşam Yemeği</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19:00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30</a:t>
                      </a:r>
                      <a:r>
                        <a:rPr lang="tr-TR" sz="1400" baseline="0" dirty="0" smtClean="0">
                          <a:latin typeface="Times New Roman"/>
                          <a:ea typeface="Calibri"/>
                          <a:cs typeface="Times New Roman"/>
                        </a:rPr>
                        <a:t>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Oyun – kitap okuma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19:30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2,5 </a:t>
                      </a:r>
                      <a:r>
                        <a:rPr lang="tr-TR" sz="1400" dirty="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22:00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9</a:t>
                      </a:r>
                      <a:r>
                        <a:rPr lang="tr-TR" sz="1400" dirty="0" smtClean="0">
                          <a:latin typeface="Times New Roman"/>
                          <a:ea typeface="Calibri"/>
                          <a:cs typeface="Times New Roman"/>
                        </a:rPr>
                        <a:t> </a:t>
                      </a:r>
                      <a:r>
                        <a:rPr lang="tr-TR" sz="1400" dirty="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060848"/>
            <a:ext cx="7924800" cy="4413104"/>
          </a:xfrm>
        </p:spPr>
        <p:txBody>
          <a:bodyPr>
            <a:normAutofit/>
          </a:bodyPr>
          <a:lstStyle/>
          <a:p>
            <a:pPr>
              <a:buNone/>
            </a:pPr>
            <a:r>
              <a:rPr lang="tr-TR" dirty="0" smtClean="0"/>
              <a:t>		Zaman kaybına neden olan problemler planlama eksikliğinden, başka faaliyetlere yönelmekten, kararsızlıktan, dağınıklıktan ve kişisel sorunlardan dolayı ortaya çıkabilir. </a:t>
            </a:r>
          </a:p>
          <a:p>
            <a:pPr>
              <a:buNone/>
            </a:pPr>
            <a:endParaRPr lang="tr-TR" dirty="0" smtClean="0"/>
          </a:p>
          <a:p>
            <a:pPr>
              <a:buNone/>
            </a:pPr>
            <a:r>
              <a:rPr lang="tr-TR" dirty="0" smtClean="0"/>
              <a:t>		Zaman israfına neden olan bu faaliyetler belirlenip ortadan kaldırılması gerekir. Bunların tespiti ise zaman cetvellerindeki faaliyetlerin gözden geçirilmesi ile yapılır.</a:t>
            </a:r>
            <a:endParaRPr lang="tr-TR" dirty="0"/>
          </a:p>
        </p:txBody>
      </p:sp>
      <p:sp>
        <p:nvSpPr>
          <p:cNvPr id="7" name="6 Dikdörtgen"/>
          <p:cNvSpPr/>
          <p:nvPr/>
        </p:nvSpPr>
        <p:spPr>
          <a:xfrm>
            <a:off x="67976" y="404664"/>
            <a:ext cx="8536472" cy="1200329"/>
          </a:xfrm>
          <a:prstGeom prst="rect">
            <a:avLst/>
          </a:prstGeom>
          <a:noFill/>
        </p:spPr>
        <p:txBody>
          <a:bodyPr wrap="square" lIns="91440" tIns="45720" rIns="91440" bIns="45720">
            <a:spAutoFit/>
          </a:bodyPr>
          <a:lstStyle/>
          <a:p>
            <a:pPr algn="ctr">
              <a:buFont typeface="Wingdings" pitchFamily="2" charset="2"/>
              <a:buChar char="Ø"/>
            </a:pPr>
            <a:r>
              <a:rPr lang="tr-TR" sz="3600" b="1" cap="none" spc="0" dirty="0" smtClean="0">
                <a:ln w="1905"/>
                <a:solidFill>
                  <a:schemeClr val="accent5">
                    <a:lumMod val="60000"/>
                    <a:lumOff val="40000"/>
                  </a:schemeClr>
                </a:solidFill>
                <a:effectLst>
                  <a:innerShdw blurRad="69850" dist="43180" dir="5400000">
                    <a:srgbClr val="000000">
                      <a:alpha val="65000"/>
                    </a:srgbClr>
                  </a:innerShdw>
                </a:effectLst>
              </a:rPr>
              <a:t>ZAMAN PROBLEMLERİNİ TANIMLAMA</a:t>
            </a:r>
            <a:endParaRPr lang="tr-TR" sz="36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4200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Bu aşamada ilk olarak amaçlar belirlenir ve belirlenen amaçların öncelik sıralaması yapılır. Bireyin zamanı etkili bir şekilde yönetebilmesi için amaçları doğru, açık ve kesin olarak saptaması gerekir. </a:t>
            </a:r>
          </a:p>
        </p:txBody>
      </p:sp>
      <p:sp>
        <p:nvSpPr>
          <p:cNvPr id="7" name="6 Dikdörtgen"/>
          <p:cNvSpPr/>
          <p:nvPr/>
        </p:nvSpPr>
        <p:spPr>
          <a:xfrm>
            <a:off x="1135727" y="476672"/>
            <a:ext cx="6462025" cy="1200329"/>
          </a:xfrm>
          <a:prstGeom prst="rect">
            <a:avLst/>
          </a:prstGeom>
          <a:noFill/>
        </p:spPr>
        <p:txBody>
          <a:bodyPr wrap="none" lIns="91440" tIns="45720" rIns="91440" bIns="45720">
            <a:spAutoFit/>
          </a:bodyPr>
          <a:lstStyle/>
          <a:p>
            <a:pPr algn="ctr"/>
            <a:r>
              <a:rPr lang="tr-TR" sz="3600" b="1" dirty="0" smtClean="0">
                <a:ln w="1905"/>
                <a:solidFill>
                  <a:schemeClr val="accent5">
                    <a:lumMod val="60000"/>
                    <a:lumOff val="40000"/>
                  </a:schemeClr>
                </a:solidFill>
                <a:effectLst>
                  <a:innerShdw blurRad="69850" dist="43180" dir="5400000">
                    <a:srgbClr val="000000">
                      <a:alpha val="65000"/>
                    </a:srgbClr>
                  </a:innerShdw>
                </a:effectLst>
              </a:rPr>
              <a:t>AMAÇ VE ÖNCELİKLERİ </a:t>
            </a:r>
            <a:endParaRPr lang="tr-TR" sz="3600" b="1" dirty="0" smtClean="0">
              <a:ln w="1905"/>
              <a:solidFill>
                <a:schemeClr val="accent5">
                  <a:lumMod val="60000"/>
                  <a:lumOff val="40000"/>
                </a:schemeClr>
              </a:solidFill>
              <a:effectLst>
                <a:innerShdw blurRad="69850" dist="43180" dir="5400000">
                  <a:srgbClr val="000000">
                    <a:alpha val="65000"/>
                  </a:srgbClr>
                </a:innerShdw>
              </a:effectLst>
            </a:endParaRPr>
          </a:p>
          <a:p>
            <a:pPr algn="ctr"/>
            <a:r>
              <a:rPr lang="tr-TR" sz="3600" b="1" dirty="0" smtClean="0">
                <a:ln w="1905"/>
                <a:solidFill>
                  <a:schemeClr val="accent5">
                    <a:lumMod val="60000"/>
                    <a:lumOff val="40000"/>
                  </a:schemeClr>
                </a:solidFill>
                <a:effectLst>
                  <a:innerShdw blurRad="69850" dist="43180" dir="5400000">
                    <a:srgbClr val="000000">
                      <a:alpha val="65000"/>
                    </a:srgbClr>
                  </a:innerShdw>
                </a:effectLst>
              </a:rPr>
              <a:t>BELİRLEME</a:t>
            </a:r>
            <a:endParaRPr lang="tr-TR" sz="3600" b="1" dirty="0" smtClean="0">
              <a:ln w="1905"/>
              <a:solidFill>
                <a:schemeClr val="accent5">
                  <a:lumMod val="60000"/>
                  <a:lumOff val="4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5528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lvl="0">
              <a:buFont typeface="Wingdings" pitchFamily="2" charset="2"/>
              <a:buChar char="Ø"/>
            </a:pPr>
            <a:r>
              <a:rPr lang="tr-TR" dirty="0" smtClean="0"/>
              <a:t>Belirgin olmalı: Yazıya dökülmemiş bir hedef hayal olmaktan başka birşeşy değildir.</a:t>
            </a:r>
          </a:p>
          <a:p>
            <a:pPr lvl="0">
              <a:buFont typeface="Wingdings" pitchFamily="2" charset="2"/>
              <a:buChar char="Ø"/>
            </a:pPr>
            <a:r>
              <a:rPr lang="tr-TR" dirty="0" smtClean="0"/>
              <a:t>Ölçülebilir olmalı: Ölçülemeyen bir şey geliştirilemez ve soyut bir ifade olarak kalır. </a:t>
            </a:r>
          </a:p>
          <a:p>
            <a:pPr lvl="0">
              <a:buFont typeface="Wingdings" pitchFamily="2" charset="2"/>
              <a:buChar char="Ø"/>
            </a:pPr>
            <a:r>
              <a:rPr lang="tr-TR" dirty="0" smtClean="0"/>
              <a:t>Uygulanabilir olmalı: Uygulanabilirliği yoksa hedef değildir. </a:t>
            </a:r>
          </a:p>
          <a:p>
            <a:pPr lvl="0">
              <a:buFont typeface="Wingdings" pitchFamily="2" charset="2"/>
              <a:buChar char="Ø"/>
            </a:pPr>
            <a:r>
              <a:rPr lang="tr-TR" dirty="0" smtClean="0"/>
              <a:t>Gerçekçi olmalı: Kendi imkanlarımıza, koşullarımıza uygun olmalıdır. </a:t>
            </a:r>
          </a:p>
          <a:p>
            <a:pPr>
              <a:buFont typeface="Wingdings" pitchFamily="2" charset="2"/>
              <a:buChar char="Ø"/>
            </a:pPr>
            <a:r>
              <a:rPr lang="tr-TR" dirty="0" smtClean="0"/>
              <a:t>Zamanlaması doğru yapılmalıdır. </a:t>
            </a:r>
            <a:endParaRPr lang="tr-TR" dirty="0"/>
          </a:p>
        </p:txBody>
      </p:sp>
      <p:sp>
        <p:nvSpPr>
          <p:cNvPr id="4" name="3 Dikdörtgen"/>
          <p:cNvSpPr/>
          <p:nvPr/>
        </p:nvSpPr>
        <p:spPr>
          <a:xfrm>
            <a:off x="611560" y="548680"/>
            <a:ext cx="3531736" cy="707886"/>
          </a:xfrm>
          <a:prstGeom prst="rect">
            <a:avLst/>
          </a:prstGeom>
          <a:noFill/>
        </p:spPr>
        <p:txBody>
          <a:bodyPr wrap="square" lIns="91440" tIns="45720" rIns="91440" bIns="45720">
            <a:spAutoFit/>
          </a:bodyPr>
          <a:lstStyle/>
          <a:p>
            <a:r>
              <a:rPr lang="tr-T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Hedefler;</a:t>
            </a:r>
            <a:endParaRPr lang="tr-T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36405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   Bu aşamada temel faaliyetleri oluşturan işlerle ilgili kısa plan ve programlar hazırlamak gerekmektedir. Kısa dönemli planlama ve programlama iki basamaktan oluşmaktadır: birinci basamak, bir haftalık süreyi kapsayan planlar ikinci basamak ise bir haftalık plandan yola çıkarak günlük faaliyet planlarını hazırlamaktır. Burada önemli olan etmen, planın her hafta yeniden düzenlemektir. </a:t>
            </a:r>
            <a:endParaRPr lang="tr-TR" dirty="0"/>
          </a:p>
        </p:txBody>
      </p:sp>
      <p:sp>
        <p:nvSpPr>
          <p:cNvPr id="4" name="3 Dikdörtgen"/>
          <p:cNvSpPr/>
          <p:nvPr/>
        </p:nvSpPr>
        <p:spPr>
          <a:xfrm>
            <a:off x="287016" y="332656"/>
            <a:ext cx="8856984"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GÜNLÜK PROGRAMLAR VE REHBERLER HAZIRLAMA</a:t>
            </a:r>
          </a:p>
        </p:txBody>
      </p:sp>
    </p:spTree>
    <p:extLst>
      <p:ext uri="{BB962C8B-B14F-4D97-AF65-F5344CB8AC3E}">
        <p14:creationId xmlns:p14="http://schemas.microsoft.com/office/powerpoint/2010/main" val="101213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txBox="1">
            <a:spLocks noGrp="1"/>
          </p:cNvSpPr>
          <p:nvPr>
            <p:ph sz="quarter" idx="1"/>
          </p:nvPr>
        </p:nvSpPr>
        <p:spPr>
          <a:xfrm>
            <a:off x="251520" y="476672"/>
            <a:ext cx="8496944" cy="1077218"/>
          </a:xfrm>
          <a:prstGeom prst="rect">
            <a:avLst/>
          </a:prstGeom>
          <a:noFill/>
        </p:spPr>
        <p:txBody>
          <a:bodyPr wrap="square" rtlCol="0">
            <a:spAutoFit/>
          </a:bodyPr>
          <a:lstStyle/>
          <a:p>
            <a:r>
              <a:rPr lang="tr-TR" sz="3200" dirty="0" smtClean="0"/>
              <a:t>Pekala plan hazırlarken ne gibi zorluklarla karşılaşabiliriz?</a:t>
            </a:r>
            <a:endParaRPr lang="tr-TR" sz="3200" dirty="0"/>
          </a:p>
        </p:txBody>
      </p:sp>
      <p:pic>
        <p:nvPicPr>
          <p:cNvPr id="22529" name="Picture 1" descr="C:\Users\Rehberlik 2\Desktop\Zaman Görseller\time-management-1.jpg"/>
          <p:cNvPicPr>
            <a:picLocks noChangeAspect="1" noChangeArrowheads="1"/>
          </p:cNvPicPr>
          <p:nvPr/>
        </p:nvPicPr>
        <p:blipFill>
          <a:blip r:embed="rId2" cstate="print"/>
          <a:srcRect/>
          <a:stretch>
            <a:fillRect/>
          </a:stretch>
        </p:blipFill>
        <p:spPr bwMode="auto">
          <a:xfrm>
            <a:off x="2051720" y="1628800"/>
            <a:ext cx="7092280" cy="522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835696" y="421686"/>
            <a:ext cx="517231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spc="50" dirty="0" smtClean="0">
                <a:ln w="11430"/>
                <a:solidFill>
                  <a:srgbClr val="FC1908"/>
                </a:solidFill>
                <a:effectLst>
                  <a:outerShdw blurRad="76200" dist="50800" dir="5400000" algn="tl" rotWithShape="0">
                    <a:srgbClr val="000000">
                      <a:alpha val="65000"/>
                    </a:srgbClr>
                  </a:outerShdw>
                </a:effectLst>
              </a:rPr>
              <a:t>Zaman Nedir?</a:t>
            </a:r>
            <a:endParaRPr lang="tr-TR" sz="6600" b="1" spc="50" dirty="0">
              <a:ln w="11430"/>
              <a:solidFill>
                <a:srgbClr val="FC1908"/>
              </a:solidFill>
              <a:effectLst>
                <a:outerShdw blurRad="76200" dist="50800" dir="5400000" algn="tl" rotWithShape="0">
                  <a:srgbClr val="000000">
                    <a:alpha val="65000"/>
                  </a:srgbClr>
                </a:outerShdw>
              </a:effectLst>
            </a:endParaRPr>
          </a:p>
        </p:txBody>
      </p:sp>
      <p:pic>
        <p:nvPicPr>
          <p:cNvPr id="5" name="4 Resim" descr="Zaman Para Demektir, Para Yatıştırır, Uyku, Para"/>
          <p:cNvPicPr/>
          <p:nvPr/>
        </p:nvPicPr>
        <p:blipFill>
          <a:blip r:embed="rId2" cstate="print"/>
          <a:srcRect/>
          <a:stretch>
            <a:fillRect/>
          </a:stretch>
        </p:blipFill>
        <p:spPr bwMode="auto">
          <a:xfrm>
            <a:off x="611560" y="1547049"/>
            <a:ext cx="7884368" cy="501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404664"/>
            <a:ext cx="7704856" cy="923330"/>
          </a:xfrm>
          <a:prstGeom prst="rect">
            <a:avLst/>
          </a:prstGeom>
        </p:spPr>
        <p:txBody>
          <a:bodyPr wrap="square">
            <a:spAutoFit/>
          </a:bodyPr>
          <a:lstStyle/>
          <a:p>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dirty="0"/>
          </a:p>
        </p:txBody>
      </p:sp>
      <p:sp>
        <p:nvSpPr>
          <p:cNvPr id="3" name="2 Dikdörtgen"/>
          <p:cNvSpPr/>
          <p:nvPr/>
        </p:nvSpPr>
        <p:spPr>
          <a:xfrm>
            <a:off x="323528" y="1772816"/>
            <a:ext cx="7668344" cy="2693045"/>
          </a:xfrm>
          <a:prstGeom prst="rect">
            <a:avLst/>
          </a:prstGeom>
        </p:spPr>
        <p:txBody>
          <a:bodyPr wrap="square">
            <a:spAutoFit/>
          </a:bodyPr>
          <a:lstStyle/>
          <a:p>
            <a:pPr marL="274320" lvl="0" indent="-274320">
              <a:spcBef>
                <a:spcPts val="600"/>
              </a:spcBef>
              <a:buClr>
                <a:srgbClr val="FF388C"/>
              </a:buClr>
              <a:buSzPct val="70000"/>
            </a:pPr>
            <a:r>
              <a:rPr lang="tr-TR" sz="2400" dirty="0" smtClean="0">
                <a:solidFill>
                  <a:prstClr val="black"/>
                </a:solidFill>
                <a:latin typeface="Century Schoolbook"/>
              </a:rPr>
              <a:t>Zaman tuzakları şöyle sıralanabilir:</a:t>
            </a:r>
          </a:p>
          <a:p>
            <a:pPr marL="274320" lvl="0" indent="-274320">
              <a:spcBef>
                <a:spcPts val="600"/>
              </a:spcBef>
              <a:buClr>
                <a:srgbClr val="FF388C"/>
              </a:buClr>
              <a:buSzPct val="70000"/>
              <a:buFont typeface="Wingdings"/>
              <a:buChar char=""/>
            </a:pPr>
            <a:r>
              <a:rPr lang="tr-TR" sz="2400" dirty="0" smtClean="0">
                <a:solidFill>
                  <a:prstClr val="black"/>
                </a:solidFill>
                <a:latin typeface="Century Schoolbook"/>
              </a:rPr>
              <a:t>Öncelikleri belirleyememek ve sıralayamamak</a:t>
            </a:r>
          </a:p>
          <a:p>
            <a:pPr marL="274320" lvl="0" indent="-274320">
              <a:spcBef>
                <a:spcPts val="600"/>
              </a:spcBef>
              <a:buClr>
                <a:srgbClr val="FF388C"/>
              </a:buClr>
              <a:buSzPct val="70000"/>
              <a:buFont typeface="Wingdings"/>
              <a:buChar char=""/>
            </a:pPr>
            <a:r>
              <a:rPr lang="tr-TR" sz="2400" dirty="0" smtClean="0">
                <a:solidFill>
                  <a:prstClr val="black"/>
                </a:solidFill>
                <a:latin typeface="Century Schoolbook"/>
              </a:rPr>
              <a:t>Erteleme ve oyalama</a:t>
            </a:r>
          </a:p>
          <a:p>
            <a:pPr marL="274320" lvl="0" indent="-274320">
              <a:spcBef>
                <a:spcPts val="600"/>
              </a:spcBef>
              <a:buClr>
                <a:srgbClr val="FF388C"/>
              </a:buClr>
              <a:buSzPct val="70000"/>
              <a:buFont typeface="Wingdings"/>
              <a:buChar char=""/>
            </a:pPr>
            <a:r>
              <a:rPr lang="tr-TR" sz="2400" dirty="0" smtClean="0">
                <a:solidFill>
                  <a:prstClr val="black"/>
                </a:solidFill>
                <a:latin typeface="Century Schoolbook"/>
              </a:rPr>
              <a:t>Hayır diyememek</a:t>
            </a:r>
          </a:p>
          <a:p>
            <a:pPr marL="274320" indent="-274320">
              <a:spcBef>
                <a:spcPts val="600"/>
              </a:spcBef>
              <a:buClr>
                <a:srgbClr val="FF388C"/>
              </a:buClr>
              <a:buSzPct val="70000"/>
              <a:buFont typeface="Wingdings"/>
              <a:buChar char=""/>
            </a:pPr>
            <a:r>
              <a:rPr lang="tr-TR" sz="2400" dirty="0" smtClean="0">
                <a:solidFill>
                  <a:prstClr val="black"/>
                </a:solidFill>
                <a:latin typeface="Century Schoolbook"/>
              </a:rPr>
              <a:t>Dağınık masa</a:t>
            </a:r>
          </a:p>
          <a:p>
            <a:pPr marL="274320" indent="-274320">
              <a:spcBef>
                <a:spcPts val="600"/>
              </a:spcBef>
              <a:buClr>
                <a:srgbClr val="FF388C"/>
              </a:buClr>
              <a:buSzPct val="70000"/>
              <a:buFont typeface="Wingdings"/>
              <a:buChar char=""/>
            </a:pPr>
            <a:r>
              <a:rPr lang="tr-TR" sz="2400" dirty="0" smtClean="0">
                <a:solidFill>
                  <a:prstClr val="black"/>
                </a:solidFill>
                <a:latin typeface="Century Schoolbook"/>
              </a:rPr>
              <a:t>Teknoloji</a:t>
            </a:r>
          </a:p>
        </p:txBody>
      </p:sp>
      <p:pic>
        <p:nvPicPr>
          <p:cNvPr id="21507" name="Picture 3" descr="Saat, Zaman, Gülen Yüz, Kalk, Iş, Iş Başlangıç"/>
          <p:cNvPicPr>
            <a:picLocks noChangeAspect="1" noChangeArrowheads="1"/>
          </p:cNvPicPr>
          <p:nvPr/>
        </p:nvPicPr>
        <p:blipFill>
          <a:blip r:embed="rId2" cstate="print"/>
          <a:srcRect/>
          <a:stretch>
            <a:fillRect/>
          </a:stretch>
        </p:blipFill>
        <p:spPr bwMode="auto">
          <a:xfrm>
            <a:off x="3280928" y="3212976"/>
            <a:ext cx="5863072" cy="36450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2708920"/>
            <a:ext cx="7467600" cy="4873752"/>
          </a:xfrm>
        </p:spPr>
        <p:txBody>
          <a:bodyPr/>
          <a:lstStyle/>
          <a:p>
            <a:r>
              <a:rPr lang="tr-TR" dirty="0" smtClean="0"/>
              <a:t>Öncelikleri belirlemede yapacağımız işte yarar sağlama açısından önemli olanları sıralamak gerekir. </a:t>
            </a:r>
          </a:p>
          <a:p>
            <a:r>
              <a:rPr lang="tr-TR" dirty="0" smtClean="0"/>
              <a:t>Önceliğimizi belirlerken bizim için en önemli olan işe karar vermeliyiz. Buna göre önem verdiğimiz işi ilk sıralara almalı ve daha çok zaman ayırmalıyız.</a:t>
            </a:r>
            <a:endParaRPr lang="tr-TR" dirty="0"/>
          </a:p>
        </p:txBody>
      </p:sp>
      <p:sp>
        <p:nvSpPr>
          <p:cNvPr id="4" name="3 Başlık"/>
          <p:cNvSpPr>
            <a:spLocks noGrp="1"/>
          </p:cNvSpPr>
          <p:nvPr>
            <p:ph type="title"/>
          </p:nvPr>
        </p:nvSpPr>
        <p:spPr>
          <a:xfrm>
            <a:off x="395536" y="1340768"/>
            <a:ext cx="7467600" cy="1143000"/>
          </a:xfrm>
          <a:prstGeom prst="rect">
            <a:avLst/>
          </a:prstGeom>
          <a:noFill/>
        </p:spPr>
        <p:txBody>
          <a:bodyPr wrap="square" lIns="91440" tIns="45720" rIns="91440" bIns="45720">
            <a:spAutoFit/>
          </a:bodyPr>
          <a:lstStyle/>
          <a:p>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Öncelikleri belirleyememek ve sıralayamamak</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457200" y="836712"/>
            <a:ext cx="8219256" cy="5616623"/>
          </a:xfrm>
          <a:prstGeom prst="rect">
            <a:avLst/>
          </a:prstGeom>
        </p:spPr>
      </p:pic>
    </p:spTree>
    <p:extLst>
      <p:ext uri="{BB962C8B-B14F-4D97-AF65-F5344CB8AC3E}">
        <p14:creationId xmlns:p14="http://schemas.microsoft.com/office/powerpoint/2010/main" val="50788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Font typeface="Wingdings" pitchFamily="2" charset="2"/>
              <a:buChar char="Ø"/>
            </a:pPr>
            <a:endParaRPr lang="tr-TR" dirty="0" smtClean="0"/>
          </a:p>
          <a:p>
            <a:pPr algn="ctr">
              <a:buFont typeface="Wingdings" pitchFamily="2" charset="2"/>
              <a:buChar char="Ø"/>
            </a:pPr>
            <a:r>
              <a:rPr lang="tr-TR" dirty="0" smtClean="0"/>
              <a:t>Karşımızdaki kişiyi kırmamak duygularını incitmemek ve stresten kaçınmak için zamanında söylemediğimiz “hayır” kelimesi, bizleri aşırı yükün sorumluluğun ve stresin altında ezmektedir. </a:t>
            </a:r>
          </a:p>
          <a:p>
            <a:pPr algn="ctr">
              <a:buFont typeface="Wingdings" pitchFamily="2" charset="2"/>
              <a:buChar char="Ø"/>
            </a:pPr>
            <a:r>
              <a:rPr lang="tr-TR" dirty="0" smtClean="0"/>
              <a:t>Zaman yönetimi, zaman zaman bireyin çevresine “hayır” demesini gerektirecek bir etkinliktir.</a:t>
            </a:r>
          </a:p>
          <a:p>
            <a:pPr>
              <a:buFont typeface="Wingdings" pitchFamily="2" charset="2"/>
              <a:buChar char="Ø"/>
            </a:pPr>
            <a:endParaRPr lang="tr-TR" dirty="0"/>
          </a:p>
        </p:txBody>
      </p:sp>
      <p:sp>
        <p:nvSpPr>
          <p:cNvPr id="4" name="3 Başlık"/>
          <p:cNvSpPr>
            <a:spLocks noGrp="1"/>
          </p:cNvSpPr>
          <p:nvPr>
            <p:ph type="title"/>
          </p:nvPr>
        </p:nvSpPr>
        <p:spPr>
          <a:xfrm>
            <a:off x="457200" y="494308"/>
            <a:ext cx="7467600" cy="923330"/>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Hayır Diyememek</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260648"/>
            <a:ext cx="7034618"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Erteleme ve Oyalama</a:t>
            </a:r>
          </a:p>
        </p:txBody>
      </p:sp>
      <p:pic>
        <p:nvPicPr>
          <p:cNvPr id="18433" name="Picture 1" descr="C:\Users\Rehberlik 2\Desktop\Zaman Görseller\timeless-2099156_960_720.jpg"/>
          <p:cNvPicPr>
            <a:picLocks noChangeAspect="1" noChangeArrowheads="1"/>
          </p:cNvPicPr>
          <p:nvPr/>
        </p:nvPicPr>
        <p:blipFill>
          <a:blip r:embed="rId2" cstate="print"/>
          <a:srcRect/>
          <a:stretch>
            <a:fillRect/>
          </a:stretch>
        </p:blipFill>
        <p:spPr bwMode="auto">
          <a:xfrm>
            <a:off x="5292080" y="4725144"/>
            <a:ext cx="3462796" cy="1944216"/>
          </a:xfrm>
          <a:prstGeom prst="rect">
            <a:avLst/>
          </a:prstGeom>
          <a:noFill/>
        </p:spPr>
      </p:pic>
      <p:sp>
        <p:nvSpPr>
          <p:cNvPr id="5" name="2 İçerik Yer Tutucusu"/>
          <p:cNvSpPr>
            <a:spLocks noGrp="1"/>
          </p:cNvSpPr>
          <p:nvPr>
            <p:ph sz="quarter" idx="1"/>
          </p:nvPr>
        </p:nvSpPr>
        <p:spPr>
          <a:xfrm>
            <a:off x="0" y="1340768"/>
            <a:ext cx="8748464" cy="4873752"/>
          </a:xfrm>
        </p:spPr>
        <p:txBody>
          <a:bodyPr>
            <a:normAutofit/>
          </a:bodyPr>
          <a:lstStyle/>
          <a:p>
            <a:pPr>
              <a:buNone/>
            </a:pPr>
            <a:r>
              <a:rPr lang="tr-TR" dirty="0" smtClean="0"/>
              <a:t>   Erteleme; zamanında yapmamız  gereken işleri başka zamana bırakmaktır.</a:t>
            </a:r>
          </a:p>
          <a:p>
            <a:pPr>
              <a:buNone/>
            </a:pPr>
            <a:r>
              <a:rPr lang="tr-TR" dirty="0" smtClean="0"/>
              <a:t>   Gerçekten önemli olan yaşamsal işlerle uğraşmaktan alıkoyan erteleme; </a:t>
            </a:r>
          </a:p>
          <a:p>
            <a:r>
              <a:rPr lang="tr-TR" dirty="0" smtClean="0"/>
              <a:t>Kişini kariyerini yıkabilecek</a:t>
            </a:r>
          </a:p>
          <a:p>
            <a:r>
              <a:rPr lang="tr-TR" dirty="0" smtClean="0"/>
              <a:t>Mutluluğunu bozacak</a:t>
            </a:r>
          </a:p>
          <a:p>
            <a:r>
              <a:rPr lang="tr-TR" dirty="0" smtClean="0"/>
              <a:t>Hatta hayatını kısaltacak</a:t>
            </a:r>
          </a:p>
          <a:p>
            <a:r>
              <a:rPr lang="tr-TR" dirty="0" smtClean="0"/>
              <a:t>Her alanda başarıyı önleyen</a:t>
            </a:r>
          </a:p>
          <a:p>
            <a:r>
              <a:rPr lang="tr-TR" dirty="0" smtClean="0"/>
              <a:t>Gizli gizli zarar veren bir alışkanlıktır.</a:t>
            </a:r>
          </a:p>
          <a:p>
            <a:endParaRPr lang="tr-TR" dirty="0" smtClean="0"/>
          </a:p>
          <a:p>
            <a:pPr>
              <a:buNone/>
            </a:pPr>
            <a:r>
              <a:rPr lang="tr-TR" dirty="0" smtClean="0"/>
              <a:t>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332656"/>
            <a:ext cx="5301451"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Dağınık Masa</a:t>
            </a:r>
          </a:p>
        </p:txBody>
      </p:sp>
      <p:pic>
        <p:nvPicPr>
          <p:cNvPr id="17410" name="Picture 2" descr="https://i1.wp.com/akademikperspektif.com/wp-content/uploads/2013/04/daginik-masa.jpg?fit=660%2C459&amp;ssl=1"/>
          <p:cNvPicPr>
            <a:picLocks noChangeAspect="1" noChangeArrowheads="1"/>
          </p:cNvPicPr>
          <p:nvPr/>
        </p:nvPicPr>
        <p:blipFill>
          <a:blip r:embed="rId2" cstate="print"/>
          <a:srcRect/>
          <a:stretch>
            <a:fillRect/>
          </a:stretch>
        </p:blipFill>
        <p:spPr bwMode="auto">
          <a:xfrm>
            <a:off x="1701051" y="1772816"/>
            <a:ext cx="7200800" cy="508518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44824"/>
            <a:ext cx="8748464" cy="4031873"/>
          </a:xfrm>
          <a:prstGeom prst="rect">
            <a:avLst/>
          </a:prstGeom>
        </p:spPr>
        <p:txBody>
          <a:bodyPr wrap="square">
            <a:spAutoFit/>
          </a:bodyPr>
          <a:lstStyle/>
          <a:p>
            <a:pPr algn="ctr"/>
            <a:r>
              <a:rPr lang="tr-TR" sz="2400" dirty="0" smtClean="0">
                <a:solidFill>
                  <a:prstClr val="black"/>
                </a:solidFill>
                <a:latin typeface="Century Schoolbook"/>
              </a:rPr>
              <a:t>	</a:t>
            </a:r>
            <a:r>
              <a:rPr lang="tr-TR" sz="3200" dirty="0" smtClean="0">
                <a:solidFill>
                  <a:prstClr val="black"/>
                </a:solidFill>
                <a:latin typeface="Century Schoolbook"/>
              </a:rPr>
              <a:t>Zamanın etkili kullanılmadığının bir belirtisi de dağınık oda veya masa düzenidir. Bunun tek nedeni ise hiç kuşkusuz plansızlıktır. Dağınık masa demek, bir anlamda dağınık kafa demektir. Masanın bir depo gibi kullanılması öğrencinin masa üzerindeki kağıtları aramaya ayırdığı zamanı arttırır.</a:t>
            </a:r>
            <a:endParaRPr lang="tr-T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24808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00200"/>
            <a:ext cx="8892480" cy="4873752"/>
          </a:xfrm>
        </p:spPr>
        <p:txBody>
          <a:bodyPr>
            <a:normAutofit/>
          </a:bodyPr>
          <a:lstStyle/>
          <a:p>
            <a:r>
              <a:rPr lang="tr-TR" dirty="0" smtClean="0"/>
              <a:t>   Bazı öğrenciler bir günde çok işi bir anda gerçekleştirmek ister. Bu anlamda gerçekçi davranmayabilir. Öğrenciler öncelikle yapacağı işlere karar verirlerse, bunları sırasına göre uyggulamaya koyarlarsa yani bir anlamda zaman planlarını kararlarına göre yaparlarsa belirsizlik ortadan kalkar ve hedeflerine daha çabuk ulaşırlar. Bu şekilde birey tüm enerjisini gerçek hedef için kullanmış olur.</a:t>
            </a:r>
            <a:endParaRPr lang="tr-TR" dirty="0"/>
          </a:p>
        </p:txBody>
      </p:sp>
      <p:sp>
        <p:nvSpPr>
          <p:cNvPr id="4" name="3 Dikdörtgen"/>
          <p:cNvSpPr/>
          <p:nvPr/>
        </p:nvSpPr>
        <p:spPr>
          <a:xfrm>
            <a:off x="488970" y="476672"/>
            <a:ext cx="4448654"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Kararsızlık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9287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260648"/>
            <a:ext cx="3749616"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Teknoloji</a:t>
            </a:r>
          </a:p>
        </p:txBody>
      </p:sp>
      <p:pic>
        <p:nvPicPr>
          <p:cNvPr id="5" name="4 Resim" descr="C:\Users\Mavi\Documents\001  ...   Erhan Belgeler\oo10 ..  TEOG Proje 10.03.2016\TEOG_Modül_0_Dökümann\Görseller\fomo-hastalığı-300x180.jpg"/>
          <p:cNvPicPr/>
          <p:nvPr/>
        </p:nvPicPr>
        <p:blipFill>
          <a:blip r:embed="rId2" cstate="print"/>
          <a:srcRect/>
          <a:stretch>
            <a:fillRect/>
          </a:stretch>
        </p:blipFill>
        <p:spPr bwMode="auto">
          <a:xfrm>
            <a:off x="2339752" y="1772816"/>
            <a:ext cx="5832648" cy="46805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124744"/>
            <a:ext cx="8229600" cy="4525963"/>
          </a:xfrm>
        </p:spPr>
        <p:txBody>
          <a:bodyPr/>
          <a:lstStyle/>
          <a:p>
            <a:r>
              <a:rPr lang="tr-TR" b="1" dirty="0" smtClean="0">
                <a:latin typeface="Algerian" pitchFamily="82" charset="0"/>
              </a:rPr>
              <a:t> </a:t>
            </a:r>
            <a:r>
              <a:rPr lang="en-US" sz="7200" b="1" dirty="0" smtClean="0">
                <a:solidFill>
                  <a:schemeClr val="accent5">
                    <a:lumMod val="75000"/>
                  </a:schemeClr>
                </a:solidFill>
                <a:latin typeface="Harlow Solid Italic" pitchFamily="82" charset="0"/>
              </a:rPr>
              <a:t>zaman</a:t>
            </a:r>
            <a:r>
              <a:rPr lang="en-US" sz="7200" b="1" dirty="0" smtClean="0">
                <a:latin typeface="Harlow Solid Italic" pitchFamily="82" charset="0"/>
              </a:rPr>
              <a:t> </a:t>
            </a:r>
            <a:r>
              <a:rPr lang="en-US" sz="3200" b="1" dirty="0" smtClean="0"/>
              <a:t>“</a:t>
            </a:r>
            <a:r>
              <a:rPr lang="en-US" sz="3200" dirty="0" smtClean="0"/>
              <a:t>bize verilen sürenin tamamıdır”. </a:t>
            </a:r>
            <a:endParaRPr lang="tr-TR" sz="3200" dirty="0" smtClean="0"/>
          </a:p>
          <a:p>
            <a:r>
              <a:rPr lang="en-US" sz="3200" dirty="0" smtClean="0"/>
              <a:t>zaman, bize biçilen süre, ömür, hayat olduğu kadar, bir günlük bir hayat dilimi veya belirli bir iş için gereken süre de olabilir.</a:t>
            </a:r>
            <a:endParaRPr lang="tr-TR" sz="3200" dirty="0" smtClean="0"/>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8640"/>
            <a:ext cx="8640960" cy="2308324"/>
          </a:xfrm>
          <a:prstGeom prst="rect">
            <a:avLst/>
          </a:prstGeom>
        </p:spPr>
        <p:txBody>
          <a:bodyPr wrap="square">
            <a:spAutoFit/>
          </a:bodyPr>
          <a:lstStyle/>
          <a:p>
            <a:pPr algn="ctr"/>
            <a:r>
              <a:rPr lang="tr-TR" sz="2400" dirty="0" smtClean="0">
                <a:solidFill>
                  <a:prstClr val="black"/>
                </a:solidFill>
                <a:latin typeface="Century Schoolbook"/>
              </a:rPr>
              <a:t>	Öğrenciler en verimli zamanlarını bilgisayar oyunları oynayarak, televizyon izleyerek ve tablet başında geçirerek yapacakları işleri ertelemekte, yapılmayan işler sebebiyle de strese girmektedirler. Bu nedenle kişi bu tür teknolojik alet kullanımını sınırlandırarak zamandan kazanmalıdır.</a:t>
            </a:r>
            <a:endParaRPr lang="tr-TR" dirty="0"/>
          </a:p>
        </p:txBody>
      </p:sp>
      <p:pic>
        <p:nvPicPr>
          <p:cNvPr id="15362" name="Picture 2" descr="teknoloji-bagimliligi"/>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908720"/>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smtClean="0">
                <a:solidFill>
                  <a:schemeClr val="accent5">
                    <a:lumMod val="60000"/>
                    <a:lumOff val="40000"/>
                  </a:schemeClr>
                </a:solidFill>
              </a:rPr>
              <a:t>Kendimize bir enerji çemberi çizmeliyiz. </a:t>
            </a:r>
          </a:p>
          <a:p>
            <a:pPr marL="342900" indent="-342900">
              <a:spcBef>
                <a:spcPct val="20000"/>
              </a:spcBef>
              <a:buClr>
                <a:schemeClr val="hlink"/>
              </a:buClr>
              <a:buSzPct val="75000"/>
              <a:buFont typeface="Wingdings" pitchFamily="2" charset="2"/>
              <a:buChar char="l"/>
            </a:pPr>
            <a:r>
              <a:rPr lang="tr-TR" dirty="0" smtClean="0">
                <a:solidFill>
                  <a:schemeClr val="accent5">
                    <a:lumMod val="60000"/>
                    <a:lumOff val="40000"/>
                  </a:schemeClr>
                </a:solidFill>
              </a:rPr>
              <a:t>Günün en iyi ve en verimli zamanını tespit etmeliyiz.</a:t>
            </a:r>
          </a:p>
          <a:p>
            <a:endParaRPr lang="tr-TR" dirty="0"/>
          </a:p>
        </p:txBody>
      </p:sp>
      <p:sp>
        <p:nvSpPr>
          <p:cNvPr id="4" name="3 Dikdörtgen"/>
          <p:cNvSpPr/>
          <p:nvPr/>
        </p:nvSpPr>
        <p:spPr>
          <a:xfrm>
            <a:off x="-198772" y="188640"/>
            <a:ext cx="625684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tr-TR" sz="5400" b="1" spc="50" dirty="0" smtClean="0">
                <a:ln w="11430"/>
                <a:solidFill>
                  <a:schemeClr val="accent2">
                    <a:lumMod val="40000"/>
                    <a:lumOff val="60000"/>
                  </a:schemeClr>
                </a:solidFill>
              </a:rPr>
              <a:t>En Güzel Zaman</a:t>
            </a:r>
            <a:endParaRPr lang="tr-TR" sz="5400" b="1" spc="50" dirty="0">
              <a:ln w="11430"/>
              <a:solidFill>
                <a:schemeClr val="accent2">
                  <a:lumMod val="40000"/>
                  <a:lumOff val="60000"/>
                </a:schemeClr>
              </a:solidFill>
            </a:endParaRPr>
          </a:p>
        </p:txBody>
      </p:sp>
      <p:pic>
        <p:nvPicPr>
          <p:cNvPr id="5" name="Picture 1" descr="C:\Users\Rehberlik 2\Desktop\Zaman Görseller\the-eleventh-hour-2117015_960_720.jpg"/>
          <p:cNvPicPr>
            <a:picLocks noChangeAspect="1" noChangeArrowheads="1"/>
          </p:cNvPicPr>
          <p:nvPr/>
        </p:nvPicPr>
        <p:blipFill>
          <a:blip r:embed="rId2" cstate="print"/>
          <a:srcRect/>
          <a:stretch>
            <a:fillRect/>
          </a:stretch>
        </p:blipFill>
        <p:spPr bwMode="auto">
          <a:xfrm>
            <a:off x="755576" y="2348880"/>
            <a:ext cx="6696744" cy="42196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noGrp="1"/>
          </p:cNvGrpSpPr>
          <p:nvPr/>
        </p:nvGrpSpPr>
        <p:grpSpPr bwMode="auto">
          <a:xfrm>
            <a:off x="251520" y="1124744"/>
            <a:ext cx="8229600" cy="4525963"/>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9332"/>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a:t>
            </a:r>
            <a:r>
              <a:rPr lang="tr-TR" sz="1600" dirty="0">
                <a:solidFill>
                  <a:srgbClr val="000066"/>
                </a:solidFill>
                <a:latin typeface="Times New Roman" pitchFamily="18" charset="0"/>
              </a:rPr>
              <a:t>saatleri</a:t>
            </a:r>
          </a:p>
        </p:txBody>
      </p:sp>
      <p:sp>
        <p:nvSpPr>
          <p:cNvPr id="28" name="Text Box 7"/>
          <p:cNvSpPr txBox="1">
            <a:spLocks noChangeArrowheads="1"/>
          </p:cNvSpPr>
          <p:nvPr/>
        </p:nvSpPr>
        <p:spPr bwMode="auto">
          <a:xfrm>
            <a:off x="3275856"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4355976" y="5733256"/>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580112" y="5733256"/>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Okul sonu</a:t>
            </a:r>
            <a:endParaRPr lang="tr-TR" dirty="0">
              <a:solidFill>
                <a:srgbClr val="000066"/>
              </a:solidFill>
              <a:latin typeface="Times New Roman" pitchFamily="18" charset="0"/>
            </a:endParaRPr>
          </a:p>
        </p:txBody>
      </p:sp>
      <p:sp>
        <p:nvSpPr>
          <p:cNvPr id="31" name="Text Box 7"/>
          <p:cNvSpPr txBox="1">
            <a:spLocks noChangeArrowheads="1"/>
          </p:cNvSpPr>
          <p:nvPr/>
        </p:nvSpPr>
        <p:spPr bwMode="auto">
          <a:xfrm>
            <a:off x="6876256" y="5877272"/>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akşam</a:t>
            </a:r>
            <a:endParaRPr lang="tr-TR" dirty="0">
              <a:solidFill>
                <a:srgbClr val="000066"/>
              </a:solidFill>
              <a:latin typeface="Times New Roman" pitchFamily="18" charset="0"/>
            </a:endParaRPr>
          </a:p>
        </p:txBody>
      </p:sp>
      <p:sp>
        <p:nvSpPr>
          <p:cNvPr id="33" name="32 Dikdörtgen"/>
          <p:cNvSpPr/>
          <p:nvPr/>
        </p:nvSpPr>
        <p:spPr>
          <a:xfrm>
            <a:off x="1187208" y="476902"/>
            <a:ext cx="6759928"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 Verimli Saatlerim</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2" name="31 Dikdörtgen"/>
          <p:cNvSpPr/>
          <p:nvPr/>
        </p:nvSpPr>
        <p:spPr>
          <a:xfrm rot="16200000">
            <a:off x="-904744" y="2821578"/>
            <a:ext cx="2455822" cy="646331"/>
          </a:xfrm>
          <a:prstGeom prst="rect">
            <a:avLst/>
          </a:prstGeom>
          <a:noFill/>
        </p:spPr>
        <p:txBody>
          <a:bodyPr wrap="square" lIns="91440" tIns="45720" rIns="91440" bIns="45720">
            <a:spAutoFit/>
          </a:bodyPr>
          <a:lstStyle/>
          <a:p>
            <a:pPr algn="ctr"/>
            <a:r>
              <a:rPr lang="tr-TR" sz="36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endPar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4" name="33 Dikdörtgen"/>
          <p:cNvSpPr/>
          <p:nvPr/>
        </p:nvSpPr>
        <p:spPr>
          <a:xfrm>
            <a:off x="7164288" y="5373216"/>
            <a:ext cx="1781257" cy="707886"/>
          </a:xfrm>
          <a:prstGeom prst="rect">
            <a:avLst/>
          </a:prstGeom>
          <a:noFill/>
        </p:spPr>
        <p:txBody>
          <a:bodyPr wrap="square" lIns="91440" tIns="45720" rIns="91440" bIns="45720">
            <a:spAutoFit/>
          </a:bodyPr>
          <a:lstStyle/>
          <a:p>
            <a:pPr algn="ctr"/>
            <a:r>
              <a:rPr lang="tr-TR" sz="40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endParaRPr lang="tr-TR" sz="40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smtClean="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smtClean="0"/>
              <a:t>Zamanı ve çabayı daha zekice ayarlamak, açık hedeler belirleyip bunlara ulaşmak için çabalamak anlamına gelir.</a:t>
            </a:r>
            <a:endParaRPr lang="tr-TR" dirty="0"/>
          </a:p>
        </p:txBody>
      </p:sp>
      <p:sp>
        <p:nvSpPr>
          <p:cNvPr id="4" name="3 Dikdörtgen"/>
          <p:cNvSpPr/>
          <p:nvPr/>
        </p:nvSpPr>
        <p:spPr>
          <a:xfrm>
            <a:off x="755576" y="476672"/>
            <a:ext cx="3384376" cy="92333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4653136"/>
            <a:ext cx="7467600" cy="4873752"/>
          </a:xfrm>
        </p:spPr>
        <p:txBody>
          <a:bodyPr/>
          <a:lstStyle/>
          <a:p>
            <a:pPr>
              <a:buNone/>
            </a:pPr>
            <a:r>
              <a:rPr lang="tr-TR" dirty="0" smtClean="0"/>
              <a:t> </a:t>
            </a:r>
          </a:p>
          <a:p>
            <a:endParaRPr lang="tr-TR" dirty="0" smtClean="0"/>
          </a:p>
          <a:p>
            <a:r>
              <a:rPr lang="tr-TR" dirty="0" smtClean="0"/>
              <a:t>  O halde kaygılanmamız gereken zamanın yetersizliği değil; bu zamanı etkili kullanamamaktır.</a:t>
            </a:r>
          </a:p>
        </p:txBody>
      </p:sp>
      <p:pic>
        <p:nvPicPr>
          <p:cNvPr id="5" name="4 Resim" descr="Minion, Komik, Oyuncaklar, Çocuklar, Kum Saati, Sevimli"/>
          <p:cNvPicPr/>
          <p:nvPr/>
        </p:nvPicPr>
        <p:blipFill>
          <a:blip r:embed="rId2" cstate="print"/>
          <a:srcRect/>
          <a:stretch>
            <a:fillRect/>
          </a:stretch>
        </p:blipFill>
        <p:spPr bwMode="auto">
          <a:xfrm>
            <a:off x="0" y="0"/>
            <a:ext cx="9144000" cy="51571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Zaman, Saat, Dakika, Ikinci, Zaman Belirten, Işaretçi"/>
          <p:cNvPicPr>
            <a:picLocks noChangeAspect="1" noChangeArrowheads="1"/>
          </p:cNvPicPr>
          <p:nvPr/>
        </p:nvPicPr>
        <p:blipFill>
          <a:blip r:embed="rId2" cstate="print">
            <a:lum bright="63000" contrast="-78000"/>
          </a:blip>
          <a:srcRect/>
          <a:stretch>
            <a:fillRect/>
          </a:stretch>
        </p:blipFill>
        <p:spPr bwMode="auto">
          <a:xfrm>
            <a:off x="0" y="0"/>
            <a:ext cx="9181018" cy="6858000"/>
          </a:xfrm>
          <a:prstGeom prst="rect">
            <a:avLst/>
          </a:prstGeom>
          <a:noFill/>
        </p:spPr>
      </p:pic>
      <p:sp>
        <p:nvSpPr>
          <p:cNvPr id="6" name="5 İçerik Yer Tutucusu"/>
          <p:cNvSpPr>
            <a:spLocks noGrp="1"/>
          </p:cNvSpPr>
          <p:nvPr>
            <p:ph sz="quarter" idx="1"/>
          </p:nvPr>
        </p:nvSpPr>
        <p:spPr>
          <a:xfrm>
            <a:off x="0" y="620688"/>
            <a:ext cx="8316416" cy="5877272"/>
          </a:xfrm>
          <a:ln>
            <a:noFill/>
          </a:ln>
        </p:spPr>
        <p:txBody>
          <a:bodyPr>
            <a:normAutofit/>
          </a:bodyPr>
          <a:lstStyle/>
          <a:p>
            <a:pPr algn="ctr">
              <a:buNone/>
            </a:pPr>
            <a:r>
              <a:rPr lang="tr-TR" dirty="0" smtClean="0">
                <a:latin typeface="Wide Latin" pitchFamily="18" charset="0"/>
              </a:rPr>
              <a:t> </a:t>
            </a:r>
          </a:p>
          <a:p>
            <a:endParaRPr lang="tr-TR" dirty="0" smtClean="0"/>
          </a:p>
          <a:p>
            <a:endParaRPr lang="tr-TR" dirty="0" smtClean="0"/>
          </a:p>
          <a:p>
            <a:pPr>
              <a:buNone/>
            </a:pPr>
            <a:endParaRPr lang="tr-TR" dirty="0" smtClean="0"/>
          </a:p>
          <a:p>
            <a:r>
              <a:rPr lang="tr-TR" sz="2800" dirty="0" smtClean="0"/>
              <a:t>Yerine konulması,</a:t>
            </a:r>
          </a:p>
          <a:p>
            <a:r>
              <a:rPr lang="tr-TR" sz="2800" dirty="0" smtClean="0"/>
              <a:t>Geri döndürülmesi,</a:t>
            </a:r>
          </a:p>
          <a:p>
            <a:r>
              <a:rPr lang="tr-TR" sz="2800" dirty="0" smtClean="0"/>
              <a:t>Yenilenmesi,</a:t>
            </a:r>
          </a:p>
          <a:p>
            <a:r>
              <a:rPr lang="tr-TR" sz="2800" dirty="0" smtClean="0"/>
              <a:t>Devredilmesi,</a:t>
            </a:r>
          </a:p>
          <a:p>
            <a:r>
              <a:rPr lang="tr-TR" sz="2800" dirty="0" smtClean="0"/>
              <a:t>Depolanması </a:t>
            </a:r>
          </a:p>
          <a:p>
            <a:r>
              <a:rPr lang="tr-TR" sz="2800" dirty="0" smtClean="0"/>
              <a:t>Satın alınması</a:t>
            </a:r>
          </a:p>
          <a:p>
            <a:pPr>
              <a:buNone/>
            </a:pPr>
            <a:r>
              <a:rPr lang="tr-TR" sz="2800" dirty="0" smtClean="0"/>
              <a:t> mümkün olmayan bir kavramdır.</a:t>
            </a:r>
            <a:endParaRPr lang="tr-TR" sz="2800" dirty="0"/>
          </a:p>
        </p:txBody>
      </p:sp>
      <p:sp>
        <p:nvSpPr>
          <p:cNvPr id="4" name="3 Dikdörtgen"/>
          <p:cNvSpPr/>
          <p:nvPr/>
        </p:nvSpPr>
        <p:spPr>
          <a:xfrm>
            <a:off x="539552" y="908720"/>
            <a:ext cx="5328592"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Zaman</a:t>
            </a: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 </a:t>
            </a:r>
            <a:endPar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640960" cy="4873752"/>
          </a:xfrm>
        </p:spPr>
        <p:txBody>
          <a:bodyPr/>
          <a:lstStyle/>
          <a:p>
            <a:pPr>
              <a:buNone/>
            </a:pPr>
            <a:r>
              <a:rPr lang="tr-TR" dirty="0" smtClean="0"/>
              <a:t>		</a:t>
            </a:r>
          </a:p>
          <a:p>
            <a:pPr>
              <a:buNone/>
            </a:pPr>
            <a:r>
              <a:rPr lang="tr-TR" dirty="0" smtClean="0"/>
              <a:t>		</a:t>
            </a:r>
            <a:r>
              <a:rPr lang="tr-TR" sz="2800" dirty="0" smtClean="0"/>
              <a:t>Zaman bu kadar önemliyse onu en verimli şekilde kullanmamız gerekmez mi?</a:t>
            </a:r>
            <a:endPar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Peki, zamanı nasıl etkili kullanabiliriz?</a:t>
            </a:r>
          </a:p>
          <a:p>
            <a:pPr>
              <a:buNone/>
            </a:pPr>
            <a:endParaRPr lang="tr-TR" dirty="0" smtClean="0"/>
          </a:p>
          <a:p>
            <a:pPr>
              <a:buNone/>
            </a:pPr>
            <a:endParaRPr lang="tr-TR" dirty="0"/>
          </a:p>
        </p:txBody>
      </p:sp>
      <p:pic>
        <p:nvPicPr>
          <p:cNvPr id="4" name="3 Resim" descr="C:\Users\Mavi\Documents\001  ...   Erhan Belgeler\oo10 ..  TEOG Proje 10.03.2016\TEOG_Modül_0_Dökümann\Görseller\5daf6f10ertelemek770.jpg"/>
          <p:cNvPicPr/>
          <p:nvPr/>
        </p:nvPicPr>
        <p:blipFill>
          <a:blip r:embed="rId2" cstate="print"/>
          <a:srcRect/>
          <a:stretch>
            <a:fillRect/>
          </a:stretch>
        </p:blipFill>
        <p:spPr bwMode="auto">
          <a:xfrm>
            <a:off x="4139952" y="2636912"/>
            <a:ext cx="5004048"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620688"/>
            <a:ext cx="8229600" cy="1143000"/>
          </a:xfrm>
        </p:spPr>
        <p:txBody>
          <a:bodyPr>
            <a:noAutofit/>
          </a:bodyPr>
          <a:lstStyle/>
          <a:p>
            <a:pPr algn="ct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cs typeface="Times New Roman" pitchFamily="18" charset="0"/>
              </a:rPr>
              <a:t>ZAMAN YÖNETİMİ</a:t>
            </a: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3" name="2 İçerik Yer Tutucusu"/>
          <p:cNvSpPr>
            <a:spLocks noGrp="1"/>
          </p:cNvSpPr>
          <p:nvPr>
            <p:ph sz="quarter" idx="1"/>
          </p:nvPr>
        </p:nvSpPr>
        <p:spPr>
          <a:xfrm>
            <a:off x="467544" y="1340768"/>
            <a:ext cx="7467600" cy="4873752"/>
          </a:xfrm>
        </p:spPr>
        <p:txBody>
          <a:bodyPr>
            <a:normAutofit/>
          </a:bodyPr>
          <a:lstStyle/>
          <a:p>
            <a:r>
              <a:rPr lang="tr-TR" dirty="0" smtClean="0"/>
              <a:t>    </a:t>
            </a:r>
            <a:r>
              <a:rPr lang="tr-TR" sz="2800" dirty="0" smtClean="0"/>
              <a:t>Zaman yönetiminin amacı, bireylerin ve öğrencilerin zamanlarını etkili ve verimli bir şekilde kullanmalarını sağlamaktır.</a:t>
            </a:r>
          </a:p>
          <a:p>
            <a:pPr>
              <a:buNone/>
            </a:pPr>
            <a:endParaRPr lang="tr-TR" sz="2800" dirty="0" smtClean="0"/>
          </a:p>
          <a:p>
            <a:r>
              <a:rPr lang="tr-TR" sz="2800" dirty="0" smtClean="0"/>
              <a:t>   Zamanı yönetmek; planlamak, ve uygulamaktan oluşur.</a:t>
            </a:r>
          </a:p>
          <a:p>
            <a:endParaRPr lang="tr-TR" sz="2800" dirty="0" smtClean="0"/>
          </a:p>
          <a:p>
            <a:r>
              <a:rPr lang="tr-TR" sz="2800" dirty="0" smtClean="0"/>
              <a:t>   Zamanınızın büyük bir kısmını tek bir işe ayırmak, zamanı etkili kullandığınız anlamına gelmez.</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7544" y="5301208"/>
            <a:ext cx="8280920" cy="1077218"/>
          </a:xfrm>
          <a:prstGeom prst="rect">
            <a:avLst/>
          </a:prstGeom>
        </p:spPr>
        <p:txBody>
          <a:bodyPr wrap="square">
            <a:spAutoFit/>
          </a:bodyPr>
          <a:lstStyle/>
          <a:p>
            <a:pPr>
              <a:buNone/>
            </a:pPr>
            <a:r>
              <a:rPr lang="en-US" sz="3200" dirty="0" smtClean="0"/>
              <a:t>Zamanı planlamak, bu anlamda zamanı en iyi şekilde yönetmek demektir. </a:t>
            </a:r>
            <a:endParaRPr lang="tr-TR" sz="3200" dirty="0"/>
          </a:p>
        </p:txBody>
      </p:sp>
      <p:pic>
        <p:nvPicPr>
          <p:cNvPr id="5" name="4 Resim" descr="Saat, Çalar Saat, Zaman, Uyandırmak, Zaman Belirten"/>
          <p:cNvPicPr/>
          <p:nvPr/>
        </p:nvPicPr>
        <p:blipFill>
          <a:blip r:embed="rId2" cstate="print"/>
          <a:srcRect/>
          <a:stretch>
            <a:fillRect/>
          </a:stretch>
        </p:blipFill>
        <p:spPr bwMode="auto">
          <a:xfrm>
            <a:off x="0" y="0"/>
            <a:ext cx="9144000" cy="48691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5127558"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Kendini Tanıma</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 name="2 Resim" descr="Bebek, Çocuk, Sevimli, Ifade, Yüz, Kız, Küçük, Insanlar"/>
          <p:cNvPicPr/>
          <p:nvPr/>
        </p:nvPicPr>
        <p:blipFill>
          <a:blip r:embed="rId2" cstate="print"/>
          <a:srcRect/>
          <a:stretch>
            <a:fillRect/>
          </a:stretch>
        </p:blipFill>
        <p:spPr bwMode="auto">
          <a:xfrm>
            <a:off x="1115616" y="1340768"/>
            <a:ext cx="7632848" cy="55172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8686800" cy="6669360"/>
          </a:xfrm>
        </p:spPr>
        <p:txBody>
          <a:bodyPr/>
          <a:lstStyle/>
          <a:p>
            <a:endParaRPr lang="tr-TR" sz="4800" dirty="0" smtClean="0">
              <a:solidFill>
                <a:schemeClr val="accent5">
                  <a:lumMod val="75000"/>
                </a:schemeClr>
              </a:solidFill>
            </a:endParaRPr>
          </a:p>
          <a:p>
            <a:pPr>
              <a:buNone/>
            </a:pPr>
            <a:r>
              <a:rPr lang="tr-TR" sz="4800" dirty="0" smtClean="0">
                <a:solidFill>
                  <a:schemeClr val="accent5">
                    <a:lumMod val="75000"/>
                  </a:schemeClr>
                </a:solidFill>
              </a:rPr>
              <a:t>Nedir bu “kendini tanımak”?</a:t>
            </a:r>
          </a:p>
          <a:p>
            <a:endParaRPr lang="tr-TR" dirty="0"/>
          </a:p>
        </p:txBody>
      </p:sp>
      <p:pic>
        <p:nvPicPr>
          <p:cNvPr id="5" name="4 Resim" descr="C:\Users\Mavi\Desktop\plan-yapmak.jpg"/>
          <p:cNvPicPr/>
          <p:nvPr/>
        </p:nvPicPr>
        <p:blipFill>
          <a:blip r:embed="rId2" cstate="print"/>
          <a:srcRect/>
          <a:stretch>
            <a:fillRect/>
          </a:stretch>
        </p:blipFill>
        <p:spPr bwMode="auto">
          <a:xfrm>
            <a:off x="3131840" y="2060848"/>
            <a:ext cx="4788024" cy="39608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256</TotalTime>
  <Words>748</Words>
  <Application>Microsoft Office PowerPoint</Application>
  <PresentationFormat>Ekran Gösterisi (4:3)</PresentationFormat>
  <Paragraphs>145</Paragraphs>
  <Slides>34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34</vt:i4>
      </vt:variant>
    </vt:vector>
  </HeadingPairs>
  <TitlesOfParts>
    <vt:vector size="44" baseType="lpstr">
      <vt:lpstr>Algerian</vt:lpstr>
      <vt:lpstr>Calibri</vt:lpstr>
      <vt:lpstr>Century Schoolbook</vt:lpstr>
      <vt:lpstr>Comic Sans MS</vt:lpstr>
      <vt:lpstr>Harlow Solid Italic</vt:lpstr>
      <vt:lpstr>Times New Roman</vt:lpstr>
      <vt:lpstr>Wide Latin</vt:lpstr>
      <vt:lpstr>Wingdings</vt:lpstr>
      <vt:lpstr>Wingdings 2</vt:lpstr>
      <vt:lpstr>Cumba</vt:lpstr>
      <vt:lpstr>PowerPoint Sunusu</vt:lpstr>
      <vt:lpstr>PowerPoint Sunusu</vt:lpstr>
      <vt:lpstr>PowerPoint Sunusu</vt:lpstr>
      <vt:lpstr>PowerPoint Sunusu</vt:lpstr>
      <vt:lpstr>PowerPoint Sunusu</vt:lpstr>
      <vt:lpstr>ZAMAN YÖNETİMİ  </vt:lpstr>
      <vt:lpstr>PowerPoint Sunusu</vt:lpstr>
      <vt:lpstr>PowerPoint Sunusu</vt:lpstr>
      <vt:lpstr>PowerPoint Sunusu</vt:lpstr>
      <vt:lpstr>PowerPoint Sunusu</vt:lpstr>
      <vt:lpstr>PowerPoint Sunusu</vt:lpstr>
      <vt:lpstr>Plan Hazırlama</vt:lpstr>
      <vt:lpstr>PowerPoint Sunusu</vt:lpstr>
      <vt:lpstr>PowerPoint Sunusu</vt:lpstr>
      <vt:lpstr>PowerPoint Sunusu</vt:lpstr>
      <vt:lpstr>PowerPoint Sunusu</vt:lpstr>
      <vt:lpstr>PowerPoint Sunusu</vt:lpstr>
      <vt:lpstr>PowerPoint Sunusu</vt:lpstr>
      <vt:lpstr>PowerPoint Sunusu</vt:lpstr>
      <vt:lpstr>PowerPoint Sunusu</vt:lpstr>
      <vt:lpstr>Öncelikleri belirleyememek ve sıralayamamak</vt:lpstr>
      <vt:lpstr>PowerPoint Sunusu</vt:lpstr>
      <vt:lpstr>Hayır Diyememek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okul pc</cp:lastModifiedBy>
  <cp:revision>41</cp:revision>
  <dcterms:created xsi:type="dcterms:W3CDTF">2017-10-04T06:34:01Z</dcterms:created>
  <dcterms:modified xsi:type="dcterms:W3CDTF">2020-10-19T09:27:45Z</dcterms:modified>
</cp:coreProperties>
</file>